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88020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48640" y="424656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24400" y="424656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72520" y="597780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48640" y="597780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224400" y="597780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66200" y="3247200"/>
            <a:ext cx="900180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88020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48640" y="424656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24400" y="424656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272520" y="597780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48640" y="597780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224400" y="5977800"/>
            <a:ext cx="283392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88020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66200" y="3247200"/>
            <a:ext cx="900180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7252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82960" y="597780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66200" y="3247200"/>
            <a:ext cx="900180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1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7252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82960" y="4246560"/>
            <a:ext cx="429516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72520" y="5977800"/>
            <a:ext cx="88020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68219DBC-DAA5-4DF7-AF0E-A525ED75EFE0}" type="slidenum">
              <a:rPr lang="en-GB" sz="1400" b="0" strike="noStrike" spc="-1">
                <a:latin typeface="Times New Roman"/>
              </a:rPr>
              <a:t>‹N°›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"/>
          <p:cNvSpPr/>
          <p:nvPr/>
        </p:nvSpPr>
        <p:spPr>
          <a:xfrm>
            <a:off x="0" y="0"/>
            <a:ext cx="10080360" cy="4252320"/>
          </a:xfrm>
          <a:custGeom>
            <a:avLst/>
            <a:gdLst/>
            <a:ahLst/>
            <a:cxnLst/>
            <a:rect l="0" t="0" r="r" b="b"/>
            <a:pathLst>
              <a:path w="28001" h="11812">
                <a:moveTo>
                  <a:pt x="0" y="11811"/>
                </a:moveTo>
                <a:lnTo>
                  <a:pt x="0" y="0"/>
                </a:lnTo>
                <a:lnTo>
                  <a:pt x="28000" y="0"/>
                </a:lnTo>
                <a:lnTo>
                  <a:pt x="28000" y="7811"/>
                </a:lnTo>
                <a:lnTo>
                  <a:pt x="0" y="11811"/>
                </a:lnTo>
              </a:path>
            </a:pathLst>
          </a:custGeom>
          <a:solidFill>
            <a:srgbClr val="E0E0E0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 rot="21111600">
            <a:off x="488160" y="2604960"/>
            <a:ext cx="900180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 rot="21111000">
            <a:off x="462960" y="3605760"/>
            <a:ext cx="88020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Aft>
                <a:spcPts val="84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600" b="0" strike="noStrike" spc="-1">
                <a:latin typeface="Arial"/>
              </a:rPr>
              <a:t>Second niveau de plan</a:t>
            </a:r>
          </a:p>
          <a:p>
            <a:pPr marL="1296000" lvl="2" indent="-288000" algn="ctr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Troisième niveau de plan</a:t>
            </a:r>
          </a:p>
          <a:p>
            <a:pPr marL="1728000" lvl="3" indent="-216000" algn="ctr">
              <a:spcAft>
                <a:spcPts val="42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500" b="0" strike="noStrike" spc="-1">
                <a:latin typeface="Arial"/>
              </a:rPr>
              <a:t>Quatrième niveau de plan</a:t>
            </a:r>
          </a:p>
          <a:p>
            <a:pPr marL="2160000" lvl="4" indent="-216000" algn="ctr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latin typeface="Arial"/>
              </a:rPr>
              <a:t>Cinquième niveau de plan</a:t>
            </a:r>
          </a:p>
          <a:p>
            <a:pPr marL="2592000" lvl="5" indent="-216000" algn="ctr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latin typeface="Arial"/>
              </a:rPr>
              <a:t>Sixième niveau de plan</a:t>
            </a:r>
          </a:p>
          <a:p>
            <a:pPr marL="3024000" lvl="6" indent="-216000" algn="ctr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Liberation Sans Narrow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Liberation Sans Narrow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DD570710-2BB1-4ED2-B76A-93A07609AD97}" type="slidenum">
              <a:rPr lang="en-GB" sz="2600" b="0" strike="noStrike" spc="-1">
                <a:latin typeface="Liberation Sans Narrow"/>
              </a:rPr>
              <a:t>‹N°›</a:t>
            </a:fld>
            <a:endParaRPr lang="en-GB" sz="2600" b="0" strike="noStrike" spc="-1">
              <a:latin typeface="Liberation Sans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360" y="774720"/>
            <a:ext cx="9071640" cy="4265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600" b="1" strike="noStrike" spc="-1" dirty="0">
                <a:solidFill>
                  <a:srgbClr val="C9211E"/>
                </a:solidFill>
                <a:latin typeface="Arial"/>
              </a:rPr>
              <a:t>« LES COMPORTEMENTS </a:t>
            </a:r>
            <a:endParaRPr lang="en-GB" sz="3600" b="0" strike="noStrike" spc="-1" dirty="0">
              <a:latin typeface="Arial"/>
            </a:endParaRPr>
          </a:p>
          <a:p>
            <a:pPr algn="ctr"/>
            <a:endParaRPr lang="en-GB" sz="3600" b="0" strike="noStrike" spc="-1" dirty="0">
              <a:latin typeface="Arial"/>
            </a:endParaRPr>
          </a:p>
          <a:p>
            <a:pPr algn="ctr"/>
            <a:r>
              <a:rPr lang="fr-FR" sz="3600" b="1" strike="noStrike" spc="-1" dirty="0">
                <a:solidFill>
                  <a:srgbClr val="C9211E"/>
                </a:solidFill>
                <a:latin typeface="Arial"/>
              </a:rPr>
              <a:t>QUI SAUVENT » </a:t>
            </a:r>
            <a:endParaRPr lang="en-GB" sz="3600" b="0" strike="noStrike" spc="-1" dirty="0">
              <a:latin typeface="Arial"/>
            </a:endParaRPr>
          </a:p>
          <a:p>
            <a:pPr algn="ctr"/>
            <a:endParaRPr lang="en-GB" sz="3600" b="0" strike="noStrike" spc="-1" dirty="0">
              <a:latin typeface="Arial"/>
            </a:endParaRPr>
          </a:p>
          <a:p>
            <a:pPr algn="ctr"/>
            <a:r>
              <a:rPr lang="fr-FR" sz="3600" b="1" strike="noStrike" spc="-1" dirty="0">
                <a:latin typeface="Arial"/>
              </a:rPr>
              <a:t> </a:t>
            </a:r>
            <a:endParaRPr lang="en-GB" sz="3600" b="0" strike="noStrike" spc="-1" dirty="0">
              <a:latin typeface="Arial"/>
            </a:endParaRPr>
          </a:p>
          <a:p>
            <a:pPr algn="ctr"/>
            <a:endParaRPr lang="en-GB" sz="3600" b="0" strike="noStrike" spc="-1" dirty="0">
              <a:latin typeface="Arial"/>
            </a:endParaRPr>
          </a:p>
          <a:p>
            <a:pPr algn="ctr"/>
            <a:r>
              <a:rPr lang="fr-FR" sz="3600" b="1" strike="noStrike" spc="-1" dirty="0">
                <a:latin typeface="Arial"/>
              </a:rPr>
              <a:t>FORMATION  </a:t>
            </a:r>
            <a:r>
              <a:rPr lang="fr-FR" sz="3600" b="1" strike="noStrike" spc="-1" dirty="0">
                <a:solidFill>
                  <a:srgbClr val="C9211E"/>
                </a:solidFill>
                <a:latin typeface="Arial"/>
              </a:rPr>
              <a:t>AS</a:t>
            </a:r>
            <a:r>
              <a:rPr lang="fr-FR" sz="3600" b="1" strike="noStrike" spc="-1" dirty="0">
                <a:solidFill>
                  <a:srgbClr val="000000"/>
                </a:solidFill>
                <a:latin typeface="Arial"/>
              </a:rPr>
              <a:t>S</a:t>
            </a:r>
            <a:r>
              <a:rPr lang="fr-FR" sz="3600" b="1" strike="noStrike" spc="-1" dirty="0">
                <a:latin typeface="Arial"/>
              </a:rPr>
              <a:t>ISTANT </a:t>
            </a:r>
            <a:r>
              <a:rPr lang="fr-FR" sz="3600" b="1" strike="noStrike" spc="-1" dirty="0">
                <a:solidFill>
                  <a:srgbClr val="C9211E"/>
                </a:solidFill>
                <a:latin typeface="Arial"/>
              </a:rPr>
              <a:t>SÉC</a:t>
            </a:r>
            <a:r>
              <a:rPr lang="fr-FR" sz="3600" b="1" strike="noStrike" spc="-1" dirty="0">
                <a:latin typeface="Arial"/>
              </a:rPr>
              <a:t>URITÉ </a:t>
            </a:r>
            <a:endParaRPr lang="en-GB" sz="3600" b="0" strike="noStrike" spc="-1" dirty="0">
              <a:latin typeface="Arial"/>
            </a:endParaRPr>
          </a:p>
          <a:p>
            <a:pPr algn="ctr"/>
            <a:endParaRPr lang="en-GB" sz="3600" b="0" strike="noStrike" spc="-1" dirty="0">
              <a:latin typeface="Arial"/>
            </a:endParaRPr>
          </a:p>
          <a:p>
            <a:pPr algn="ctr"/>
            <a:r>
              <a:rPr lang="fr-FR" sz="2200" b="1" strike="noStrike" spc="-1" dirty="0">
                <a:latin typeface="Arial"/>
              </a:rPr>
              <a:t>Diaporama réalisé par Raphaël BUCHET – Classe de 3B 2019-2020 </a:t>
            </a:r>
            <a:endParaRPr lang="en-GB" sz="2200" b="0" strike="noStrike" spc="-1" dirty="0">
              <a:latin typeface="Arial"/>
            </a:endParaRPr>
          </a:p>
        </p:txBody>
      </p:sp>
      <p:pic>
        <p:nvPicPr>
          <p:cNvPr id="84" name="Image 83"/>
          <p:cNvPicPr/>
          <p:nvPr/>
        </p:nvPicPr>
        <p:blipFill>
          <a:blip r:embed="rId2"/>
          <a:stretch/>
        </p:blipFill>
        <p:spPr>
          <a:xfrm>
            <a:off x="4320000" y="2494080"/>
            <a:ext cx="1152000" cy="132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46200" y="342000"/>
            <a:ext cx="9001800" cy="9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400" b="1" strike="noStrike" spc="-1">
                <a:latin typeface="Arial"/>
              </a:rPr>
              <a:t>Sommaire</a:t>
            </a:r>
            <a:endParaRPr lang="en-GB" sz="4400" b="1" strike="noStrike" spc="-1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48000" y="1581840"/>
            <a:ext cx="8280000" cy="38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6500" lnSpcReduction="20000"/>
          </a:bodyPr>
          <a:lstStyle/>
          <a:p>
            <a:pPr marL="432000" indent="-324000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4400" b="0" strike="noStrike" spc="-1">
                <a:latin typeface="Times New Roman"/>
                <a:ea typeface="HelveticaNeueLT-Condensed"/>
              </a:rPr>
              <a:t>Présentation de la formation ASSEC</a:t>
            </a:r>
            <a:endParaRPr lang="en-GB" sz="4400" b="0" strike="noStrike" spc="-1">
              <a:latin typeface="Arial"/>
            </a:endParaRPr>
          </a:p>
          <a:p>
            <a:pPr marL="432000" indent="-324000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4400" b="0" strike="noStrike" spc="-1">
                <a:latin typeface="Times New Roman"/>
                <a:ea typeface="HelveticaNeueLT-Condensed"/>
              </a:rPr>
              <a:t>Risque Incendie (consignes d’évacuation)</a:t>
            </a:r>
            <a:endParaRPr lang="en-GB" sz="4400" b="0" strike="noStrike" spc="-1">
              <a:latin typeface="Arial"/>
            </a:endParaRPr>
          </a:p>
          <a:p>
            <a:pPr marL="432000" indent="-324000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4400" b="0" strike="noStrike" spc="-1">
                <a:latin typeface="Times New Roman"/>
                <a:ea typeface="HelveticaNeueLT-Condensed"/>
              </a:rPr>
              <a:t>Risques Majeurs (mise à l’abri et autoprotection)</a:t>
            </a:r>
            <a:endParaRPr lang="en-GB" sz="4400" b="0" strike="noStrike" spc="-1">
              <a:latin typeface="Arial"/>
            </a:endParaRPr>
          </a:p>
          <a:p>
            <a:pPr marL="432000" indent="-324000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4400" b="0" strike="noStrike" spc="-1">
                <a:latin typeface="Times New Roman"/>
                <a:ea typeface="HelveticaNeueLT-Condensed"/>
              </a:rPr>
              <a:t>Adulte au sol (alerter et porter secours)</a:t>
            </a:r>
            <a:endParaRPr lang="en-GB" sz="4400" b="0" strike="noStrike" spc="-1">
              <a:latin typeface="Arial"/>
            </a:endParaRPr>
          </a:p>
          <a:p>
            <a:pPr marL="432000" indent="-324000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4400" b="0" strike="noStrike" spc="-1">
                <a:latin typeface="Times New Roman"/>
                <a:ea typeface="HelveticaNeueLT-Condensed"/>
              </a:rPr>
              <a:t>Numéros utiles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Table 1"/>
          <p:cNvGraphicFramePr/>
          <p:nvPr>
            <p:extLst>
              <p:ext uri="{D42A27DB-BD31-4B8C-83A1-F6EECF244321}">
                <p14:modId xmlns:p14="http://schemas.microsoft.com/office/powerpoint/2010/main" val="254645137"/>
              </p:ext>
            </p:extLst>
          </p:nvPr>
        </p:nvGraphicFramePr>
        <p:xfrm>
          <a:off x="0" y="1009390"/>
          <a:ext cx="10080000" cy="4661160"/>
        </p:xfrm>
        <a:graphic>
          <a:graphicData uri="http://schemas.openxmlformats.org/drawingml/2006/table">
            <a:tbl>
              <a:tblPr/>
              <a:tblGrid>
                <a:gridCol w="503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8920">
                <a:tc>
                  <a:txBody>
                    <a:bodyPr/>
                    <a:lstStyle/>
                    <a:p>
                      <a:pPr algn="ctr"/>
                      <a:r>
                        <a:rPr lang="fr-FR" sz="2000" b="0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HelveticaNeueLT-Condensed"/>
                        </a:rPr>
                        <a:t>Quand</a:t>
                      </a: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?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Le mercredi 11 mars 2020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2 heures de formation pour 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6 élèves par classe 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de 8h à 10h pour les 6</a:t>
                      </a:r>
                      <a:r>
                        <a:rPr lang="fr-FR" sz="2000" b="0" strike="noStrike" spc="-1" baseline="30000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e</a:t>
                      </a: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et 5</a:t>
                      </a:r>
                      <a:r>
                        <a:rPr lang="fr-FR" sz="2000" b="0" strike="noStrike" spc="-1" baseline="30000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e</a:t>
                      </a:r>
                      <a:r>
                        <a:rPr lang="fr-FR" sz="2000" b="0" strike="noStrike" spc="-1" baseline="101000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de 10h à 12h pour les 4</a:t>
                      </a:r>
                      <a:r>
                        <a:rPr lang="fr-FR" sz="2000" b="0" strike="noStrike" spc="-1" baseline="30000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e</a:t>
                      </a: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et 3</a:t>
                      </a:r>
                      <a:r>
                        <a:rPr lang="fr-FR" sz="2000" b="0" strike="noStrike" spc="-1" baseline="30000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e</a:t>
                      </a: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</a:t>
                      </a:r>
                      <a:endParaRPr lang="en-GB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HelveticaNeueLT-Condensed"/>
                        </a:rPr>
                        <a:t>Où</a:t>
                      </a: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?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Au collège</a:t>
                      </a:r>
                      <a:endParaRPr lang="en-GB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080">
                <a:tc>
                  <a:txBody>
                    <a:bodyPr/>
                    <a:lstStyle/>
                    <a:p>
                      <a:pPr algn="ctr"/>
                      <a:r>
                        <a:rPr lang="fr-FR" sz="2000" b="0" u="sng" strike="noStrike" spc="-1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HelveticaNeueLT-Condensed"/>
                        </a:rPr>
                        <a:t>Qu</a:t>
                      </a: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i ?</a:t>
                      </a:r>
                      <a:endParaRPr lang="en-GB" sz="2000" b="0" strike="noStrike" spc="-1">
                        <a:latin typeface="Arial"/>
                      </a:endParaRPr>
                    </a:p>
                    <a:p>
                      <a:pPr algn="ctr"/>
                      <a:endParaRPr lang="en-GB" sz="20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           Les sapeurs- pompiers du SDIS 44</a:t>
                      </a:r>
                      <a:endParaRPr lang="en-GB" sz="20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(service départemental </a:t>
                      </a:r>
                      <a:endParaRPr lang="en-GB" sz="20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d’incendie et de secours)</a:t>
                      </a:r>
                      <a:endParaRPr lang="en-GB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HelveticaNeueLT-Condensed"/>
                        </a:rPr>
                        <a:t>Pourquoi </a:t>
                      </a:r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?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fr-FR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Adopter les comportements qui sauvent c’est être acteur de sa propre sécurité et de celle des autres.</a:t>
                      </a:r>
                      <a:endParaRPr lang="en-GB" sz="2000" b="0" strike="noStrike" spc="-1" dirty="0"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anticiper les comportements à risques pour prévenir le danger,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assister les adultes et aider les autres élèves face à tous types d’accidents,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HelveticaNeueLT-Condensed"/>
                        </a:rPr>
                        <a:t>relayer ces informations aux élèves de la classe.</a:t>
                      </a:r>
                      <a:endParaRPr lang="en-GB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TextShape 2"/>
          <p:cNvSpPr txBox="1"/>
          <p:nvPr/>
        </p:nvSpPr>
        <p:spPr>
          <a:xfrm>
            <a:off x="581580" y="57703"/>
            <a:ext cx="9001800" cy="9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400" b="1" strike="noStrike" spc="-1" dirty="0">
                <a:latin typeface="Arial"/>
              </a:rPr>
              <a:t>Présentation</a:t>
            </a:r>
            <a:endParaRPr lang="en-GB" sz="4400" b="1" strike="noStrike" spc="-1" dirty="0">
              <a:latin typeface="Arial"/>
            </a:endParaRPr>
          </a:p>
        </p:txBody>
      </p:sp>
      <p:pic>
        <p:nvPicPr>
          <p:cNvPr id="89" name="Image 88"/>
          <p:cNvPicPr/>
          <p:nvPr/>
        </p:nvPicPr>
        <p:blipFill>
          <a:blip r:embed="rId2"/>
          <a:stretch/>
        </p:blipFill>
        <p:spPr>
          <a:xfrm>
            <a:off x="3420333" y="1284790"/>
            <a:ext cx="1357200" cy="1357200"/>
          </a:xfrm>
          <a:prstGeom prst="rect">
            <a:avLst/>
          </a:prstGeom>
          <a:ln>
            <a:noFill/>
          </a:ln>
        </p:spPr>
      </p:pic>
      <p:pic>
        <p:nvPicPr>
          <p:cNvPr id="90" name="Image 89"/>
          <p:cNvPicPr/>
          <p:nvPr/>
        </p:nvPicPr>
        <p:blipFill>
          <a:blip r:embed="rId3"/>
          <a:srcRect l="2462" t="23668" r="65895"/>
          <a:stretch/>
        </p:blipFill>
        <p:spPr>
          <a:xfrm>
            <a:off x="123480" y="3339970"/>
            <a:ext cx="916200" cy="1890360"/>
          </a:xfrm>
          <a:prstGeom prst="rect">
            <a:avLst/>
          </a:prstGeom>
          <a:ln>
            <a:noFill/>
          </a:ln>
        </p:spPr>
      </p:pic>
      <p:pic>
        <p:nvPicPr>
          <p:cNvPr id="91" name="Image 90"/>
          <p:cNvPicPr/>
          <p:nvPr/>
        </p:nvPicPr>
        <p:blipFill>
          <a:blip r:embed="rId4"/>
          <a:stretch/>
        </p:blipFill>
        <p:spPr>
          <a:xfrm>
            <a:off x="6372000" y="1648620"/>
            <a:ext cx="2376000" cy="133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30200" y="104040"/>
            <a:ext cx="9001800" cy="9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400" b="1" strike="noStrike" spc="-1">
                <a:latin typeface="Arial"/>
              </a:rPr>
              <a:t>Risque Incendie</a:t>
            </a:r>
            <a:endParaRPr lang="en-GB" sz="4400" b="1" strike="noStrike" spc="-1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76000" y="1526040"/>
            <a:ext cx="8802000" cy="331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Aft>
                <a:spcPts val="1049"/>
              </a:spcAft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endParaRPr lang="en-GB" sz="1200" b="0" strike="noStrike" spc="-1">
              <a:latin typeface="Arial"/>
            </a:endParaRPr>
          </a:p>
          <a:p>
            <a:pPr algn="ctr">
              <a:spcAft>
                <a:spcPts val="1049"/>
              </a:spcAft>
            </a:pPr>
            <a:endParaRPr lang="en-GB" sz="1200" b="0" strike="noStrike" spc="-1">
              <a:latin typeface="Arial"/>
            </a:endParaRPr>
          </a:p>
          <a:p>
            <a:pPr algn="ctr">
              <a:spcAft>
                <a:spcPts val="1049"/>
              </a:spcAft>
            </a:pPr>
            <a:endParaRPr lang="en-GB" sz="1200" b="0" strike="noStrike" spc="-1">
              <a:latin typeface="Arial"/>
            </a:endParaRPr>
          </a:p>
          <a:p>
            <a:pPr algn="ctr">
              <a:spcAft>
                <a:spcPts val="1049"/>
              </a:spcAft>
            </a:pPr>
            <a:endParaRPr lang="en-GB" sz="1200" b="0" strike="noStrike" spc="-1">
              <a:latin typeface="Arial"/>
            </a:endParaRPr>
          </a:p>
          <a:p>
            <a:pPr marL="432000" indent="-324000" algn="ctr">
              <a:spcAft>
                <a:spcPts val="104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2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504000" y="2016000"/>
            <a:ext cx="8856000" cy="309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1" u="sng" strike="noStrike" spc="-1">
                <a:solidFill>
                  <a:srgbClr val="000000"/>
                </a:solidFill>
                <a:uFillTx/>
                <a:latin typeface="Times New Roman"/>
                <a:ea typeface="HelveticaNeueLT-Condensed"/>
              </a:rPr>
              <a:t>/!\</a:t>
            </a:r>
            <a:r>
              <a:rPr lang="fr-FR" sz="1800" b="1" strike="noStrike" spc="-1">
                <a:solidFill>
                  <a:srgbClr val="000000"/>
                </a:solidFill>
                <a:latin typeface="Times New Roman"/>
                <a:ea typeface="HelveticaNeueLT-Condensed"/>
              </a:rPr>
              <a:t> Lors d’un incendie, le danger vient principalement des </a:t>
            </a:r>
            <a:r>
              <a:rPr lang="fr-FR" sz="1800" b="1" strike="noStrike" spc="-1">
                <a:solidFill>
                  <a:srgbClr val="FF0000"/>
                </a:solidFill>
                <a:latin typeface="Times New Roman"/>
                <a:ea typeface="HelveticaNeueLT-Condensed"/>
              </a:rPr>
              <a:t>fumées </a:t>
            </a:r>
            <a:r>
              <a:rPr lang="fr-FR" sz="1800" b="1" strike="noStrike" spc="-1">
                <a:solidFill>
                  <a:srgbClr val="000000"/>
                </a:solidFill>
                <a:latin typeface="Times New Roman"/>
                <a:ea typeface="HelveticaNeueLT-Condensed"/>
              </a:rPr>
              <a:t>: il est essentiel de les éviter !</a:t>
            </a:r>
            <a:endParaRPr lang="en-GB" sz="1800" b="0" strike="noStrike" spc="-1">
              <a:latin typeface="Arial"/>
            </a:endParaRPr>
          </a:p>
          <a:p>
            <a:endParaRPr lang="en-GB" sz="1800" b="0" strike="noStrike" spc="-1">
              <a:latin typeface="Arial"/>
            </a:endParaRPr>
          </a:p>
          <a:p>
            <a:r>
              <a:rPr lang="fr-FR" sz="1800" b="0" strike="noStrike" spc="-1">
                <a:latin typeface="Arial"/>
              </a:rPr>
              <a:t>Une personne qui panique entraîne avec elle en moyenne 4 autres personnes = mouvement de panique.</a:t>
            </a:r>
            <a:endParaRPr lang="en-GB" sz="1800" b="0" strike="noStrike" spc="-1">
              <a:latin typeface="Arial"/>
            </a:endParaRPr>
          </a:p>
          <a:p>
            <a:endParaRPr lang="en-GB" sz="1800" b="0" strike="noStrike" spc="-1">
              <a:latin typeface="Arial"/>
            </a:endParaRPr>
          </a:p>
          <a:p>
            <a:r>
              <a:rPr lang="fr-FR" sz="1800" b="0" strike="noStrike" spc="-1">
                <a:latin typeface="Arial"/>
              </a:rPr>
              <a:t>La résistance d’une porte “basique” au feu et à la fumée,  </a:t>
            </a:r>
            <a:r>
              <a:rPr lang="fr-FR" sz="1800" b="1" u="sng" strike="noStrike" spc="-1">
                <a:uFillTx/>
                <a:latin typeface="Arial"/>
              </a:rPr>
              <a:t>si elle est fermée</a:t>
            </a:r>
            <a:r>
              <a:rPr lang="fr-FR" sz="1800" b="0" strike="noStrike" spc="-1">
                <a:latin typeface="Arial"/>
              </a:rPr>
              <a:t> est de </a:t>
            </a:r>
            <a:endParaRPr lang="en-GB" sz="1800" b="0" strike="noStrike" spc="-1">
              <a:latin typeface="Arial"/>
            </a:endParaRPr>
          </a:p>
          <a:p>
            <a:r>
              <a:rPr lang="fr-FR" sz="1800" b="0" strike="noStrike" spc="-1">
                <a:latin typeface="Arial"/>
              </a:rPr>
              <a:t>20-30 minutes . Ne pas sauter par la fenêtre !</a:t>
            </a:r>
            <a:endParaRPr lang="en-GB" sz="1800" b="0" strike="noStrike" spc="-1">
              <a:latin typeface="Arial"/>
            </a:endParaRPr>
          </a:p>
          <a:p>
            <a:endParaRPr lang="en-GB" sz="1800" b="0" strike="noStrike" spc="-1">
              <a:latin typeface="Arial"/>
            </a:endParaRPr>
          </a:p>
          <a:p>
            <a:r>
              <a:rPr lang="fr-FR" sz="1800" b="0" strike="noStrike" spc="-1">
                <a:latin typeface="Arial"/>
              </a:rPr>
              <a:t>Le boîtier d’alarme incendie met 1 à 2 h après chaque utilisation pour </a:t>
            </a:r>
            <a:endParaRPr lang="en-GB" sz="1800" b="0" strike="noStrike" spc="-1">
              <a:latin typeface="Arial"/>
            </a:endParaRPr>
          </a:p>
          <a:p>
            <a:r>
              <a:rPr lang="fr-FR" sz="1800" b="0" strike="noStrike" spc="-1">
                <a:latin typeface="Arial"/>
              </a:rPr>
              <a:t>fonctionner normalement, il est donc important de ne pas l’utiliser sans raison.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95" name="Image 94"/>
          <p:cNvPicPr/>
          <p:nvPr/>
        </p:nvPicPr>
        <p:blipFill>
          <a:blip r:embed="rId2"/>
          <a:stretch/>
        </p:blipFill>
        <p:spPr>
          <a:xfrm>
            <a:off x="8468185" y="4124520"/>
            <a:ext cx="1108440" cy="987480"/>
          </a:xfrm>
          <a:prstGeom prst="rect">
            <a:avLst/>
          </a:prstGeom>
          <a:ln>
            <a:noFill/>
          </a:ln>
        </p:spPr>
      </p:pic>
      <p:grpSp>
        <p:nvGrpSpPr>
          <p:cNvPr id="96" name="Group 4"/>
          <p:cNvGrpSpPr/>
          <p:nvPr/>
        </p:nvGrpSpPr>
        <p:grpSpPr>
          <a:xfrm>
            <a:off x="5661313" y="968040"/>
            <a:ext cx="3816000" cy="938520"/>
            <a:chOff x="5688000" y="1005480"/>
            <a:chExt cx="3816000" cy="938520"/>
          </a:xfrm>
        </p:grpSpPr>
        <p:pic>
          <p:nvPicPr>
            <p:cNvPr id="97" name="Image 96"/>
            <p:cNvPicPr/>
            <p:nvPr/>
          </p:nvPicPr>
          <p:blipFill>
            <a:blip r:embed="rId3"/>
            <a:srcRect t="2643"/>
            <a:stretch/>
          </p:blipFill>
          <p:spPr>
            <a:xfrm>
              <a:off x="8280000" y="1005480"/>
              <a:ext cx="1224000" cy="853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8" name="Line 5"/>
            <p:cNvSpPr/>
            <p:nvPr/>
          </p:nvSpPr>
          <p:spPr>
            <a:xfrm flipV="1">
              <a:off x="6840000" y="1454400"/>
              <a:ext cx="1440000" cy="1800"/>
            </a:xfrm>
            <a:prstGeom prst="line">
              <a:avLst/>
            </a:prstGeom>
            <a:ln w="36000">
              <a:solidFill>
                <a:srgbClr val="000000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TextShape 6"/>
            <p:cNvSpPr txBox="1"/>
            <p:nvPr/>
          </p:nvSpPr>
          <p:spPr>
            <a:xfrm>
              <a:off x="7241040" y="1250280"/>
              <a:ext cx="938160" cy="459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spAutoFit/>
            </a:bodyPr>
            <a:lstStyle/>
            <a:p>
              <a:r>
                <a:rPr lang="fr-FR" sz="1300" b="0" strike="noStrike" spc="-1">
                  <a:latin typeface="Arial"/>
                </a:rPr>
                <a:t>13-20 minutes</a:t>
              </a:r>
              <a:endParaRPr lang="en-GB" sz="1300" b="0" strike="noStrike" spc="-1">
                <a:latin typeface="Arial"/>
              </a:endParaRPr>
            </a:p>
          </p:txBody>
        </p:sp>
        <p:pic>
          <p:nvPicPr>
            <p:cNvPr id="100" name="Image 99"/>
            <p:cNvPicPr/>
            <p:nvPr/>
          </p:nvPicPr>
          <p:blipFill>
            <a:blip r:embed="rId4"/>
            <a:srcRect l="16857" t="14767" r="20386" b="50330"/>
            <a:stretch/>
          </p:blipFill>
          <p:spPr>
            <a:xfrm>
              <a:off x="5688000" y="1152000"/>
              <a:ext cx="1152000" cy="792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1" name="TextShape 7"/>
          <p:cNvSpPr txBox="1"/>
          <p:nvPr/>
        </p:nvSpPr>
        <p:spPr>
          <a:xfrm>
            <a:off x="576000" y="1146600"/>
            <a:ext cx="2264040" cy="58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2200" b="1" u="sng" strike="noStrike" spc="-1">
                <a:uFillTx/>
                <a:latin typeface="Arial"/>
              </a:rPr>
              <a:t>A </a:t>
            </a:r>
            <a:r>
              <a:rPr lang="fr-FR" sz="2200" b="1" u="sng" strike="noStrike" spc="-1">
                <a:uFillTx/>
                <a:latin typeface="Arial"/>
              </a:rPr>
              <a:t>retenir</a:t>
            </a:r>
            <a:r>
              <a:rPr lang="en-GB" sz="2200" b="1" u="sng" strike="noStrike" spc="-1">
                <a:uFillTx/>
                <a:latin typeface="Arial"/>
              </a:rPr>
              <a:t> :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39412" y="197066"/>
            <a:ext cx="9001800" cy="9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400" b="1" strike="noStrike" spc="-1" dirty="0">
                <a:latin typeface="Arial"/>
              </a:rPr>
              <a:t>Risque Incendie</a:t>
            </a:r>
            <a:endParaRPr lang="en-GB" sz="4400" b="1" strike="noStrike" spc="-1" dirty="0"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358199" y="1160466"/>
            <a:ext cx="9420801" cy="3826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spcAft>
                <a:spcPts val="1049"/>
              </a:spcAf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HelveticaNeueLT-HeavyCond"/>
              </a:rPr>
              <a:t>Que faire, en cas d’incendie ou tout autre événement nécessitant une évacuation ?</a:t>
            </a:r>
            <a:endParaRPr lang="en-GB" sz="2400" b="0" strike="noStrike" spc="-1" dirty="0">
              <a:latin typeface="Arial"/>
            </a:endParaRPr>
          </a:p>
          <a:p>
            <a:pPr algn="ctr">
              <a:spcAft>
                <a:spcPts val="1049"/>
              </a:spcAf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HelveticaNeueLT-HeavyCond"/>
              </a:rPr>
              <a:t>Au signal de l’adulte présent :</a:t>
            </a:r>
            <a:endParaRPr lang="en-GB" sz="2400" b="0" strike="noStrike" spc="-1" dirty="0">
              <a:latin typeface="Arial"/>
            </a:endParaRPr>
          </a:p>
          <a:p>
            <a:r>
              <a:rPr lang="fr-FR" sz="2000" b="0" strike="noStrike" spc="-1" dirty="0">
                <a:solidFill>
                  <a:srgbClr val="44BFE1"/>
                </a:solidFill>
                <a:latin typeface="Arial"/>
                <a:ea typeface="ZapfDingbatsITC"/>
              </a:rPr>
              <a:t>❚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laisser les affaires en salle sauf les vêtements d’hiver et les dispositifs médicaux,</a:t>
            </a:r>
            <a:endParaRPr lang="en-GB" sz="2000" b="0" strike="noStrike" spc="-1" dirty="0">
              <a:latin typeface="Arial"/>
            </a:endParaRPr>
          </a:p>
          <a:p>
            <a:r>
              <a:rPr lang="fr-FR" sz="2000" b="0" strike="noStrike" spc="-1" dirty="0">
                <a:solidFill>
                  <a:srgbClr val="44BFE1"/>
                </a:solidFill>
                <a:latin typeface="Arial"/>
                <a:ea typeface="ZapfDingbatsITC"/>
              </a:rPr>
              <a:t>❚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se déplacer calmement en 2 colonnes, en ordre, en silence. </a:t>
            </a:r>
            <a:endParaRPr lang="en-GB" sz="2000" b="0" strike="noStrike" spc="-1" dirty="0">
              <a:latin typeface="Arial"/>
            </a:endParaRPr>
          </a:p>
          <a:p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   Deux ASSEC sont guides, quatre autres se répartissent au milieu pour</a:t>
            </a:r>
            <a:b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</a:b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   aider les élèves et les deux délégués de classe sont à l’arrière avec l’adulte. </a:t>
            </a:r>
            <a:b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</a:br>
            <a:endParaRPr lang="en-GB" sz="2000" b="0" strike="noStrike" spc="-1" dirty="0">
              <a:latin typeface="Arial"/>
            </a:endParaRPr>
          </a:p>
          <a:p>
            <a:r>
              <a:rPr lang="fr-FR" sz="2000" b="0" strike="noStrike" spc="-1" dirty="0">
                <a:solidFill>
                  <a:srgbClr val="44BFE1"/>
                </a:solidFill>
                <a:latin typeface="Arial"/>
                <a:ea typeface="ZapfDingbatsITC"/>
              </a:rPr>
              <a:t>❚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marcher au plus près des murs pour faciliter l’évacuation massive,</a:t>
            </a:r>
            <a:endParaRPr lang="en-GB" sz="2000" b="0" strike="noStrike" spc="-1" dirty="0">
              <a:latin typeface="Arial"/>
            </a:endParaRPr>
          </a:p>
          <a:p>
            <a:r>
              <a:rPr lang="fr-FR" sz="2000" b="0" strike="noStrike" spc="-1" dirty="0">
                <a:solidFill>
                  <a:srgbClr val="44BFE1"/>
                </a:solidFill>
                <a:latin typeface="Arial"/>
                <a:ea typeface="ZapfDingbatsITC"/>
              </a:rPr>
              <a:t>❚ 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se rassembler au point de rassemblement </a:t>
            </a:r>
            <a:endParaRPr lang="en-GB" sz="2000" b="0" strike="noStrike" spc="-1" dirty="0">
              <a:latin typeface="Arial"/>
            </a:endParaRPr>
          </a:p>
          <a:p>
            <a:pPr algn="ctr">
              <a:spcAft>
                <a:spcPts val="1049"/>
              </a:spcAft>
            </a:pPr>
            <a:endParaRPr lang="en-GB" sz="1400" b="0" strike="noStrike" spc="-1" dirty="0">
              <a:latin typeface="Arial"/>
            </a:endParaRPr>
          </a:p>
          <a:p>
            <a:pPr algn="ctr">
              <a:spcAft>
                <a:spcPts val="1049"/>
              </a:spcAft>
            </a:pPr>
            <a:r>
              <a:rPr lang="fr-FR" sz="700" b="0" strike="noStrike" spc="-1" dirty="0">
                <a:solidFill>
                  <a:srgbClr val="000000"/>
                </a:solidFill>
                <a:latin typeface="Times New Roman"/>
                <a:ea typeface="HelveticaNeueLT-Condensed"/>
              </a:rPr>
              <a:t>A</a:t>
            </a:r>
            <a:endParaRPr lang="en-GB" sz="700" b="0" strike="noStrike" spc="-1" dirty="0">
              <a:latin typeface="Arial"/>
            </a:endParaRPr>
          </a:p>
        </p:txBody>
      </p:sp>
      <p:pic>
        <p:nvPicPr>
          <p:cNvPr id="103" name="Image 102"/>
          <p:cNvPicPr/>
          <p:nvPr/>
        </p:nvPicPr>
        <p:blipFill>
          <a:blip r:embed="rId2"/>
          <a:stretch/>
        </p:blipFill>
        <p:spPr>
          <a:xfrm>
            <a:off x="5319733" y="4684920"/>
            <a:ext cx="612000" cy="612000"/>
          </a:xfrm>
          <a:prstGeom prst="rect">
            <a:avLst/>
          </a:prstGeom>
          <a:ln>
            <a:noFill/>
          </a:ln>
        </p:spPr>
      </p:pic>
      <p:sp>
        <p:nvSpPr>
          <p:cNvPr id="104" name="TextShape 2"/>
          <p:cNvSpPr txBox="1"/>
          <p:nvPr/>
        </p:nvSpPr>
        <p:spPr>
          <a:xfrm>
            <a:off x="6016959" y="4668000"/>
            <a:ext cx="2808000" cy="62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200" b="0" strike="noStrike" spc="-1" dirty="0">
                <a:latin typeface="Arial"/>
              </a:rPr>
              <a:t>Au collège il se trouve dans la cour entre le bâtiment de l’administration et les tables de ping-pong. </a:t>
            </a:r>
            <a:endParaRPr lang="en-GB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32000" y="57600"/>
            <a:ext cx="9001800" cy="9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400" b="1" strike="noStrike" spc="-1">
                <a:latin typeface="Arial"/>
              </a:rPr>
              <a:t>Risques majeurs</a:t>
            </a:r>
            <a:endParaRPr lang="en-GB" sz="4400" b="1" strike="noStrike" spc="-1">
              <a:latin typeface="Arial"/>
            </a:endParaRPr>
          </a:p>
        </p:txBody>
      </p:sp>
      <p:pic>
        <p:nvPicPr>
          <p:cNvPr id="107" name="Image 106"/>
          <p:cNvPicPr/>
          <p:nvPr/>
        </p:nvPicPr>
        <p:blipFill>
          <a:blip r:embed="rId2"/>
          <a:stretch/>
        </p:blipFill>
        <p:spPr>
          <a:xfrm>
            <a:off x="1016467" y="1058788"/>
            <a:ext cx="2808000" cy="171108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5336467" y="897867"/>
            <a:ext cx="4105800" cy="2167067"/>
          </a:xfrm>
          <a:prstGeom prst="rect">
            <a:avLst/>
          </a:prstGeom>
          <a:solidFill>
            <a:srgbClr val="EEEEEE"/>
          </a:solidFill>
          <a:ln>
            <a:solidFill>
              <a:srgbClr val="CCCCCC"/>
            </a:solidFill>
          </a:ln>
        </p:spPr>
        <p:txBody>
          <a:bodyPr wrap="square" lIns="0" tIns="0" rIns="0" bIns="0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Il faut s’isoler du danger à l’intérieur des bâtiments (confinement).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En cas de :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tempête ou orage violent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inondation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tremblement de terre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nuage toxique lié à une activité industrielle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transport de marchandise dangereuse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Signal d’alerte national ou local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 dirty="0">
                <a:latin typeface="Arial"/>
              </a:rPr>
              <a:t>Ordre de mise à l’abri des autorités </a:t>
            </a:r>
          </a:p>
        </p:txBody>
      </p:sp>
      <p:sp>
        <p:nvSpPr>
          <p:cNvPr id="109" name="TextShape 3"/>
          <p:cNvSpPr txBox="1"/>
          <p:nvPr/>
        </p:nvSpPr>
        <p:spPr>
          <a:xfrm>
            <a:off x="216000" y="3079005"/>
            <a:ext cx="9144000" cy="248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Au signal,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l’adulte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présent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met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en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oeuvre 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procédure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de mise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à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l’abri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du Plan Particulier de Mise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en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Sûreté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(PPMS):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ED6500"/>
                </a:solidFill>
                <a:latin typeface="Arial"/>
                <a:ea typeface="ZapfDingbatsITC"/>
              </a:rPr>
              <a:t>❚ 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prendre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ses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affaires et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rejoindre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la zone de mise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à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l’abri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encadré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par les ASSEC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ED6500"/>
                </a:solidFill>
                <a:latin typeface="Arial"/>
                <a:ea typeface="ZapfDingbatsITC"/>
              </a:rPr>
              <a:t>❚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s’informer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de la situation et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suivre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les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consignes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spécifiques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: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- confiner la zone de mise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à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l’abri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pour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réduire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l’entrée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d’air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extérieur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(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toxique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),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-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fermer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les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fenêtres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volets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, stores,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rideaux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et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s’éloigner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des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fenêtres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(explosion),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- ne pas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boire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l’eau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du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robinet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(pollution),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ED6500"/>
                </a:solidFill>
                <a:latin typeface="Arial"/>
                <a:ea typeface="ZapfDingbatsITC"/>
              </a:rPr>
              <a:t>❚ 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ne pas utiliser son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téléphone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pour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éviter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la saturation des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réseaux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,</a:t>
            </a:r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solidFill>
                  <a:srgbClr val="ED6500"/>
                </a:solidFill>
                <a:latin typeface="Arial"/>
                <a:ea typeface="ZapfDingbatsITC"/>
              </a:rPr>
              <a:t>❚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s’organiser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pour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s’occuper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dans le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calme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(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éviter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l’énervement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 et la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  <a:ea typeface="HelveticaNeueLT-Condensed"/>
              </a:rPr>
              <a:t>panique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HelveticaNeueLT-Condensed"/>
              </a:rPr>
              <a:t>).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32000" y="161640"/>
            <a:ext cx="900180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400" b="1" strike="noStrike" spc="-1">
                <a:latin typeface="Arial"/>
              </a:rPr>
              <a:t>Alerter et porter secours </a:t>
            </a:r>
            <a:br/>
            <a:r>
              <a:rPr lang="fr-FR" sz="4400" b="1" strike="noStrike" spc="-1">
                <a:latin typeface="Arial"/>
              </a:rPr>
              <a:t>adulte au sol</a:t>
            </a:r>
            <a:endParaRPr lang="en-GB" sz="4400" b="1" strike="noStrike" spc="-1"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48000" y="1584000"/>
            <a:ext cx="8352000" cy="37841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000" b="0" strike="noStrike" spc="-1" dirty="0">
                <a:latin typeface="Arial"/>
              </a:rPr>
              <a:t>Que faire, si un professeur ou un adulte </a:t>
            </a:r>
            <a:endParaRPr lang="en-GB" sz="2000" b="0" strike="noStrike" spc="-1" dirty="0">
              <a:latin typeface="Arial"/>
            </a:endParaRPr>
          </a:p>
          <a:p>
            <a:r>
              <a:rPr lang="fr-FR" sz="2000" b="0" strike="noStrike" spc="-1" dirty="0">
                <a:latin typeface="Arial"/>
              </a:rPr>
              <a:t>perd connaissance après un malaise </a:t>
            </a:r>
            <a:endParaRPr lang="en-GB" sz="2000" b="0" strike="noStrike" spc="-1" dirty="0">
              <a:latin typeface="Arial"/>
            </a:endParaRPr>
          </a:p>
          <a:p>
            <a:r>
              <a:rPr lang="fr-FR" sz="2000" b="0" strike="noStrike" spc="-1" dirty="0">
                <a:latin typeface="Arial"/>
              </a:rPr>
              <a:t>ou une chute ?</a:t>
            </a:r>
            <a:endParaRPr lang="en-GB" sz="2000" b="0" strike="noStrike" spc="-1" dirty="0">
              <a:latin typeface="Arial"/>
            </a:endParaRPr>
          </a:p>
          <a:p>
            <a:endParaRPr lang="en-GB" sz="20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latin typeface="Arial"/>
              </a:rPr>
              <a:t>2 ASSEC s’occupent du professeur (vérifient si le professeur est conscient et le positionnent sur le côté) 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latin typeface="Arial"/>
              </a:rPr>
              <a:t>2 ASSEC préviennent un autre adulte pour </a:t>
            </a:r>
            <a:br>
              <a:rPr lang="en-GB" sz="2000" spc="-1" dirty="0">
                <a:latin typeface="Arial"/>
              </a:rPr>
            </a:br>
            <a:r>
              <a:rPr lang="fr-FR" sz="2000" b="0" strike="noStrike" spc="-1" dirty="0">
                <a:latin typeface="Arial"/>
              </a:rPr>
              <a:t>qu’il appelle les secours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latin typeface="Arial"/>
              </a:rPr>
              <a:t>2 ASSEC “gèrent” la classe en attendant </a:t>
            </a:r>
            <a:br>
              <a:rPr lang="fr-FR" sz="2000" b="0" strike="noStrike" spc="-1" dirty="0">
                <a:latin typeface="Arial"/>
              </a:rPr>
            </a:br>
            <a:r>
              <a:rPr lang="fr-FR" sz="2000" b="0" strike="noStrike" spc="-1" dirty="0">
                <a:latin typeface="Arial"/>
              </a:rPr>
              <a:t>l’arrivée d’ un autre adulte.</a:t>
            </a:r>
            <a:endParaRPr lang="en-GB" sz="2000" b="0" strike="noStrike" spc="-1" dirty="0">
              <a:latin typeface="Arial"/>
            </a:endParaRPr>
          </a:p>
        </p:txBody>
      </p:sp>
      <p:pic>
        <p:nvPicPr>
          <p:cNvPr id="112" name="Image 111"/>
          <p:cNvPicPr/>
          <p:nvPr/>
        </p:nvPicPr>
        <p:blipFill>
          <a:blip r:embed="rId2"/>
          <a:srcRect t="17249" b="47663"/>
          <a:stretch/>
        </p:blipFill>
        <p:spPr>
          <a:xfrm>
            <a:off x="6336000" y="1429587"/>
            <a:ext cx="3240000" cy="1329120"/>
          </a:xfrm>
          <a:prstGeom prst="rect">
            <a:avLst/>
          </a:prstGeom>
          <a:ln>
            <a:noFill/>
          </a:ln>
        </p:spPr>
      </p:pic>
      <p:pic>
        <p:nvPicPr>
          <p:cNvPr id="113" name="Image 112"/>
          <p:cNvPicPr/>
          <p:nvPr/>
        </p:nvPicPr>
        <p:blipFill>
          <a:blip r:embed="rId3"/>
          <a:stretch/>
        </p:blipFill>
        <p:spPr>
          <a:xfrm>
            <a:off x="5832360" y="3392280"/>
            <a:ext cx="3743640" cy="186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113"/>
          <p:cNvPicPr/>
          <p:nvPr/>
        </p:nvPicPr>
        <p:blipFill>
          <a:blip r:embed="rId2"/>
          <a:srcRect t="-6" b="8147"/>
          <a:stretch/>
        </p:blipFill>
        <p:spPr>
          <a:xfrm>
            <a:off x="1728000" y="995760"/>
            <a:ext cx="6511320" cy="4533120"/>
          </a:xfrm>
          <a:prstGeom prst="rect">
            <a:avLst/>
          </a:prstGeom>
          <a:ln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1872000" y="-374040"/>
            <a:ext cx="6336000" cy="159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4400" b="1" strike="noStrike" spc="-1" dirty="0" err="1">
                <a:latin typeface="Arial"/>
              </a:rPr>
              <a:t>Numéros</a:t>
            </a:r>
            <a:r>
              <a:rPr lang="en-GB" sz="4400" b="1" strike="noStrike" spc="-1" dirty="0">
                <a:latin typeface="Arial"/>
              </a:rPr>
              <a:t> </a:t>
            </a:r>
            <a:r>
              <a:rPr lang="en-GB" sz="4400" b="1" strike="noStrike" spc="-1" dirty="0" err="1">
                <a:latin typeface="Arial"/>
              </a:rPr>
              <a:t>utiles</a:t>
            </a:r>
            <a:endParaRPr lang="en-GB" sz="44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629</Words>
  <Application>Microsoft Macintosh PowerPoint</Application>
  <PresentationFormat>Personnalisé</PresentationFormat>
  <Paragraphs>89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Liberation Sans Narrow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Jean RINEAU</cp:lastModifiedBy>
  <cp:revision>52</cp:revision>
  <dcterms:created xsi:type="dcterms:W3CDTF">2020-03-28T14:23:12Z</dcterms:created>
  <dcterms:modified xsi:type="dcterms:W3CDTF">2020-04-27T07:30:30Z</dcterms:modified>
  <dc:language>fr-FR</dc:language>
</cp:coreProperties>
</file>